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6" r:id="rId9"/>
    <p:sldId id="263" r:id="rId10"/>
    <p:sldId id="264" r:id="rId11"/>
    <p:sldId id="267" r:id="rId12"/>
    <p:sldId id="268" r:id="rId13"/>
    <p:sldId id="265" r:id="rId14"/>
    <p:sldId id="269"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26" autoAdjust="0"/>
    <p:restoredTop sz="94610"/>
  </p:normalViewPr>
  <p:slideViewPr>
    <p:cSldViewPr snapToGrid="0" snapToObjects="1">
      <p:cViewPr varScale="1">
        <p:scale>
          <a:sx n="80" d="100"/>
          <a:sy n="80" d="100"/>
        </p:scale>
        <p:origin x="4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9583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762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333149"/>
            <a:ext cx="9206151" cy="5305901"/>
          </a:xfrm>
          <a:prstGeom prst="rect">
            <a:avLst/>
          </a:prstGeom>
          <a:noFill/>
          <a:ln/>
        </p:spPr>
        <p:txBody>
          <a:bodyPr wrap="square" rtlCol="0" anchor="t"/>
          <a:lstStyle/>
          <a:p>
            <a:pPr marL="0" indent="0">
              <a:lnSpc>
                <a:spcPts val="7545"/>
              </a:lnSpc>
              <a:buNone/>
            </a:pPr>
            <a:r>
              <a:rPr lang="en-US" sz="5400" b="1" dirty="0">
                <a:solidFill>
                  <a:srgbClr val="403C4E"/>
                </a:solidFill>
                <a:latin typeface="Merriweather" pitchFamily="34" charset="0"/>
                <a:ea typeface="Merriweather" pitchFamily="34" charset="-122"/>
                <a:cs typeface="Merriweather" pitchFamily="34" charset="-120"/>
              </a:rPr>
              <a:t>MINI PROJECT </a:t>
            </a:r>
          </a:p>
          <a:p>
            <a:pPr marL="0" indent="0">
              <a:lnSpc>
                <a:spcPts val="7545"/>
              </a:lnSpc>
              <a:buNone/>
            </a:pPr>
            <a:r>
              <a:rPr lang="en-US" sz="5400" b="1" dirty="0">
                <a:solidFill>
                  <a:srgbClr val="403C4E"/>
                </a:solidFill>
                <a:latin typeface="Merriweather" pitchFamily="34" charset="0"/>
                <a:ea typeface="Merriweather" pitchFamily="34" charset="-122"/>
                <a:cs typeface="Merriweather" pitchFamily="34" charset="-120"/>
              </a:rPr>
              <a:t>on</a:t>
            </a:r>
          </a:p>
          <a:p>
            <a:pPr marL="0" indent="0">
              <a:lnSpc>
                <a:spcPts val="7545"/>
              </a:lnSpc>
              <a:buNone/>
            </a:pPr>
            <a:r>
              <a:rPr lang="en-US" sz="5400" b="1" dirty="0">
                <a:solidFill>
                  <a:srgbClr val="403C4E"/>
                </a:solidFill>
                <a:latin typeface="Merriweather" pitchFamily="34" charset="0"/>
                <a:ea typeface="Merriweather" pitchFamily="34" charset="-122"/>
                <a:cs typeface="Merriweather" pitchFamily="34" charset="-120"/>
              </a:rPr>
              <a:t>FLIGHT FARE PREDICTION SYSTEM</a:t>
            </a:r>
          </a:p>
          <a:p>
            <a:pPr marL="0" indent="0">
              <a:lnSpc>
                <a:spcPts val="7545"/>
              </a:lnSpc>
              <a:buNone/>
            </a:pPr>
            <a:endParaRPr lang="en-US" sz="5400" dirty="0"/>
          </a:p>
        </p:txBody>
      </p:sp>
      <p:sp>
        <p:nvSpPr>
          <p:cNvPr id="6" name="Text 2"/>
          <p:cNvSpPr/>
          <p:nvPr/>
        </p:nvSpPr>
        <p:spPr>
          <a:xfrm>
            <a:off x="840820" y="6032599"/>
            <a:ext cx="7477601" cy="355402"/>
          </a:xfrm>
          <a:prstGeom prst="rect">
            <a:avLst/>
          </a:prstGeom>
          <a:noFill/>
          <a:ln/>
        </p:spPr>
        <p:txBody>
          <a:bodyPr wrap="non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A MACHINE LEARNING PROJECT</a:t>
            </a:r>
            <a:endParaRPr lang="en-US" sz="1750" dirty="0"/>
          </a:p>
        </p:txBody>
      </p:sp>
      <p:pic>
        <p:nvPicPr>
          <p:cNvPr id="8" name="Picture 7" descr="What Actuators Are Used In Airplanes – Progressive Automations">
            <a:extLst>
              <a:ext uri="{FF2B5EF4-FFF2-40B4-BE49-F238E27FC236}">
                <a16:creationId xmlns:a16="http://schemas.microsoft.com/office/drawing/2014/main" id="{76D7391F-E423-6932-B4A0-7112CCE5379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51620" y="1514475"/>
            <a:ext cx="5486400" cy="469582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709C4C8A-13C1-5307-90A1-124ECEA15F28}"/>
              </a:ext>
            </a:extLst>
          </p:cNvPr>
          <p:cNvPicPr/>
          <p:nvPr/>
        </p:nvPicPr>
        <p:blipFill>
          <a:blip r:embed="rId6"/>
          <a:stretch>
            <a:fillRect/>
          </a:stretch>
        </p:blipFill>
        <p:spPr>
          <a:xfrm>
            <a:off x="0" y="0"/>
            <a:ext cx="3571875" cy="148336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sp>
        <p:nvSpPr>
          <p:cNvPr id="4" name="Text 1"/>
          <p:cNvSpPr/>
          <p:nvPr/>
        </p:nvSpPr>
        <p:spPr>
          <a:xfrm>
            <a:off x="2037993" y="791051"/>
            <a:ext cx="8220313"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Model Selection and Training</a:t>
            </a:r>
            <a:endParaRPr lang="en-US" sz="4374" dirty="0"/>
          </a:p>
        </p:txBody>
      </p:sp>
      <p:sp>
        <p:nvSpPr>
          <p:cNvPr id="5" name="Text 2"/>
          <p:cNvSpPr/>
          <p:nvPr/>
        </p:nvSpPr>
        <p:spPr>
          <a:xfrm>
            <a:off x="2037993" y="2018586"/>
            <a:ext cx="5006221" cy="355402"/>
          </a:xfrm>
          <a:prstGeom prst="rect">
            <a:avLst/>
          </a:prstGeom>
          <a:noFill/>
          <a:ln/>
        </p:spPr>
        <p:txBody>
          <a:bodyPr wrap="none" rtlCol="0" anchor="t"/>
          <a:lstStyle/>
          <a:p>
            <a:pPr marL="0" indent="0">
              <a:lnSpc>
                <a:spcPts val="2799"/>
              </a:lnSpc>
              <a:buNone/>
            </a:pPr>
            <a:r>
              <a:rPr lang="en-US" sz="1750" b="1" dirty="0">
                <a:solidFill>
                  <a:srgbClr val="403C4E"/>
                </a:solidFill>
                <a:latin typeface="Open Sans" pitchFamily="34" charset="0"/>
                <a:ea typeface="Open Sans" pitchFamily="34" charset="-122"/>
                <a:cs typeface="Open Sans" pitchFamily="34" charset="-120"/>
              </a:rPr>
              <a:t>3. Model Selection:</a:t>
            </a:r>
            <a:endParaRPr lang="en-US" sz="1750" dirty="0"/>
          </a:p>
        </p:txBody>
      </p:sp>
      <p:sp>
        <p:nvSpPr>
          <p:cNvPr id="6" name="Text 3"/>
          <p:cNvSpPr/>
          <p:nvPr/>
        </p:nvSpPr>
        <p:spPr>
          <a:xfrm>
            <a:off x="2037993" y="2573893"/>
            <a:ext cx="5006221" cy="1777008"/>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Experiment with various machine learning algorithms suitable for regression tasks, such as linear regression, decision trees, random forests, support vector machines (SVM), and gradient boosting algorithms.</a:t>
            </a:r>
            <a:endParaRPr lang="en-US" sz="1750" dirty="0"/>
          </a:p>
        </p:txBody>
      </p:sp>
      <p:sp>
        <p:nvSpPr>
          <p:cNvPr id="7" name="Text 4"/>
          <p:cNvSpPr/>
          <p:nvPr/>
        </p:nvSpPr>
        <p:spPr>
          <a:xfrm>
            <a:off x="2037993" y="4550807"/>
            <a:ext cx="5006221" cy="355402"/>
          </a:xfrm>
          <a:prstGeom prst="rect">
            <a:avLst/>
          </a:prstGeom>
          <a:noFill/>
          <a:ln/>
        </p:spPr>
        <p:txBody>
          <a:bodyPr wrap="none" rtlCol="0" anchor="t"/>
          <a:lstStyle/>
          <a:p>
            <a:pPr marL="0" indent="0">
              <a:lnSpc>
                <a:spcPts val="2799"/>
              </a:lnSpc>
              <a:buNone/>
            </a:pPr>
            <a:r>
              <a:rPr lang="en-US" sz="1750" b="1" dirty="0">
                <a:solidFill>
                  <a:srgbClr val="403C4E"/>
                </a:solidFill>
                <a:latin typeface="Open Sans" pitchFamily="34" charset="0"/>
                <a:ea typeface="Open Sans" pitchFamily="34" charset="-122"/>
                <a:cs typeface="Open Sans" pitchFamily="34" charset="-120"/>
              </a:rPr>
              <a:t>4. Model Training and Evaluation:</a:t>
            </a:r>
            <a:endParaRPr lang="en-US" sz="1750" dirty="0"/>
          </a:p>
        </p:txBody>
      </p:sp>
      <p:sp>
        <p:nvSpPr>
          <p:cNvPr id="8" name="Text 5"/>
          <p:cNvSpPr/>
          <p:nvPr/>
        </p:nvSpPr>
        <p:spPr>
          <a:xfrm>
            <a:off x="2037993" y="5106114"/>
            <a:ext cx="5006221" cy="2132409"/>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Split the preprocessed data into training and testing sets for model training and evaluation. Assess the performance of the selected models using appropriate metrics such as mean squared error, R-squared, and cross-validation techniques.</a:t>
            </a:r>
            <a:endParaRPr lang="en-US" sz="1750" dirty="0"/>
          </a:p>
        </p:txBody>
      </p:sp>
      <p:pic>
        <p:nvPicPr>
          <p:cNvPr id="9" name="Image 1" descr="preencoded.png"/>
          <p:cNvPicPr>
            <a:picLocks noChangeAspect="1"/>
          </p:cNvPicPr>
          <p:nvPr/>
        </p:nvPicPr>
        <p:blipFill>
          <a:blip r:embed="rId4"/>
          <a:stretch>
            <a:fillRect/>
          </a:stretch>
        </p:blipFill>
        <p:spPr>
          <a:xfrm>
            <a:off x="7593806" y="2068592"/>
            <a:ext cx="5006221" cy="380130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38B49AD-40D5-1F6C-C5D6-19E18E3843A6}"/>
              </a:ext>
            </a:extLst>
          </p:cNvPr>
          <p:cNvPicPr>
            <a:picLocks noChangeAspect="1"/>
          </p:cNvPicPr>
          <p:nvPr/>
        </p:nvPicPr>
        <p:blipFill rotWithShape="1">
          <a:blip r:embed="rId2"/>
          <a:srcRect l="1933" t="37387" r="35670" b="12029"/>
          <a:stretch/>
        </p:blipFill>
        <p:spPr>
          <a:xfrm>
            <a:off x="-484415" y="1"/>
            <a:ext cx="15599230" cy="8310622"/>
          </a:xfrm>
          <a:prstGeom prst="rect">
            <a:avLst/>
          </a:prstGeom>
          <a:ln>
            <a:noFill/>
          </a:ln>
          <a:effectLst/>
          <a:scene3d>
            <a:camera prst="obliqueTopLeft"/>
            <a:lightRig rig="glow" dir="t">
              <a:rot lat="0" lon="0" rev="14100000"/>
            </a:lightRig>
          </a:scene3d>
          <a:sp3d prstMaterial="softEdge">
            <a:bevelT w="127000" prst="artDeco"/>
          </a:sp3d>
        </p:spPr>
      </p:pic>
    </p:spTree>
    <p:extLst>
      <p:ext uri="{BB962C8B-B14F-4D97-AF65-F5344CB8AC3E}">
        <p14:creationId xmlns:p14="http://schemas.microsoft.com/office/powerpoint/2010/main" val="2956807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4">
            <a:extLst>
              <a:ext uri="{FF2B5EF4-FFF2-40B4-BE49-F238E27FC236}">
                <a16:creationId xmlns:a16="http://schemas.microsoft.com/office/drawing/2014/main" id="{F3F33DB2-288A-7BE0-CFC3-773130A0CD36}"/>
              </a:ext>
            </a:extLst>
          </p:cNvPr>
          <p:cNvPicPr>
            <a:picLocks noGrp="1" noChangeAspect="1"/>
          </p:cNvPicPr>
          <p:nvPr/>
        </p:nvPicPr>
        <p:blipFill rotWithShape="1">
          <a:blip r:embed="rId2"/>
          <a:srcRect l="7984" t="15339" r="3784" b="17437"/>
          <a:stretch/>
        </p:blipFill>
        <p:spPr>
          <a:xfrm>
            <a:off x="222737" y="665303"/>
            <a:ext cx="14184925" cy="7071927"/>
          </a:xfrm>
          <a:prstGeom prst="rect">
            <a:avLst/>
          </a:prstGeom>
        </p:spPr>
      </p:pic>
    </p:spTree>
    <p:extLst>
      <p:ext uri="{BB962C8B-B14F-4D97-AF65-F5344CB8AC3E}">
        <p14:creationId xmlns:p14="http://schemas.microsoft.com/office/powerpoint/2010/main" val="20488200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sp>
        <p:nvSpPr>
          <p:cNvPr id="5" name="Text 1"/>
          <p:cNvSpPr/>
          <p:nvPr/>
        </p:nvSpPr>
        <p:spPr>
          <a:xfrm>
            <a:off x="4490799" y="827961"/>
            <a:ext cx="8650843"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Model Training and Evaluation</a:t>
            </a:r>
            <a:endParaRPr lang="en-US" sz="4374" dirty="0"/>
          </a:p>
        </p:txBody>
      </p:sp>
      <p:pic>
        <p:nvPicPr>
          <p:cNvPr id="6" name="Image 2" descr="preencoded.png"/>
          <p:cNvPicPr>
            <a:picLocks noChangeAspect="1"/>
          </p:cNvPicPr>
          <p:nvPr/>
        </p:nvPicPr>
        <p:blipFill>
          <a:blip r:embed="rId4"/>
          <a:stretch>
            <a:fillRect/>
          </a:stretch>
        </p:blipFill>
        <p:spPr>
          <a:xfrm>
            <a:off x="4490799" y="1855589"/>
            <a:ext cx="1110972" cy="1777484"/>
          </a:xfrm>
          <a:prstGeom prst="rect">
            <a:avLst/>
          </a:prstGeom>
        </p:spPr>
      </p:pic>
      <p:sp>
        <p:nvSpPr>
          <p:cNvPr id="7" name="Text 2"/>
          <p:cNvSpPr/>
          <p:nvPr/>
        </p:nvSpPr>
        <p:spPr>
          <a:xfrm>
            <a:off x="5935028" y="2077760"/>
            <a:ext cx="2777490" cy="347186"/>
          </a:xfrm>
          <a:prstGeom prst="rect">
            <a:avLst/>
          </a:prstGeom>
          <a:noFill/>
          <a:ln/>
        </p:spPr>
        <p:txBody>
          <a:bodyPr wrap="non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Split Data</a:t>
            </a:r>
            <a:endParaRPr lang="en-US" sz="2187" dirty="0"/>
          </a:p>
        </p:txBody>
      </p:sp>
      <p:sp>
        <p:nvSpPr>
          <p:cNvPr id="8" name="Text 3"/>
          <p:cNvSpPr/>
          <p:nvPr/>
        </p:nvSpPr>
        <p:spPr>
          <a:xfrm>
            <a:off x="5935028" y="2558177"/>
            <a:ext cx="7862173" cy="710803"/>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Split the preprocessed data into training and testing sets for model training and evaluation.</a:t>
            </a:r>
            <a:endParaRPr lang="en-US" sz="1750" dirty="0"/>
          </a:p>
        </p:txBody>
      </p:sp>
      <p:pic>
        <p:nvPicPr>
          <p:cNvPr id="9" name="Image 3" descr="preencoded.png"/>
          <p:cNvPicPr>
            <a:picLocks noChangeAspect="1"/>
          </p:cNvPicPr>
          <p:nvPr/>
        </p:nvPicPr>
        <p:blipFill>
          <a:blip r:embed="rId5"/>
          <a:stretch>
            <a:fillRect/>
          </a:stretch>
        </p:blipFill>
        <p:spPr>
          <a:xfrm>
            <a:off x="4490799" y="3633073"/>
            <a:ext cx="1110972" cy="1777484"/>
          </a:xfrm>
          <a:prstGeom prst="rect">
            <a:avLst/>
          </a:prstGeom>
        </p:spPr>
      </p:pic>
      <p:sp>
        <p:nvSpPr>
          <p:cNvPr id="10" name="Text 4"/>
          <p:cNvSpPr/>
          <p:nvPr/>
        </p:nvSpPr>
        <p:spPr>
          <a:xfrm>
            <a:off x="5935028" y="3855244"/>
            <a:ext cx="2777490" cy="347186"/>
          </a:xfrm>
          <a:prstGeom prst="rect">
            <a:avLst/>
          </a:prstGeom>
          <a:noFill/>
          <a:ln/>
        </p:spPr>
        <p:txBody>
          <a:bodyPr wrap="non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Train Models</a:t>
            </a:r>
            <a:endParaRPr lang="en-US" sz="2187" dirty="0"/>
          </a:p>
        </p:txBody>
      </p:sp>
      <p:sp>
        <p:nvSpPr>
          <p:cNvPr id="11" name="Text 5"/>
          <p:cNvSpPr/>
          <p:nvPr/>
        </p:nvSpPr>
        <p:spPr>
          <a:xfrm>
            <a:off x="5935028" y="4335661"/>
            <a:ext cx="7862173" cy="710803"/>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Train the selected machine learning models using the training data, optimizing hyperparameters as needed.</a:t>
            </a:r>
            <a:endParaRPr lang="en-US" sz="1750" dirty="0"/>
          </a:p>
        </p:txBody>
      </p:sp>
      <p:pic>
        <p:nvPicPr>
          <p:cNvPr id="12" name="Image 4" descr="preencoded.png"/>
          <p:cNvPicPr>
            <a:picLocks noChangeAspect="1"/>
          </p:cNvPicPr>
          <p:nvPr/>
        </p:nvPicPr>
        <p:blipFill>
          <a:blip r:embed="rId6"/>
          <a:stretch>
            <a:fillRect/>
          </a:stretch>
        </p:blipFill>
        <p:spPr>
          <a:xfrm>
            <a:off x="4490799" y="5410557"/>
            <a:ext cx="1110972" cy="1990963"/>
          </a:xfrm>
          <a:prstGeom prst="rect">
            <a:avLst/>
          </a:prstGeom>
        </p:spPr>
      </p:pic>
      <p:sp>
        <p:nvSpPr>
          <p:cNvPr id="13" name="Text 6"/>
          <p:cNvSpPr/>
          <p:nvPr/>
        </p:nvSpPr>
        <p:spPr>
          <a:xfrm>
            <a:off x="5935028" y="5632728"/>
            <a:ext cx="3068360" cy="347186"/>
          </a:xfrm>
          <a:prstGeom prst="rect">
            <a:avLst/>
          </a:prstGeom>
          <a:noFill/>
          <a:ln/>
        </p:spPr>
        <p:txBody>
          <a:bodyPr wrap="non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Evaluate Performance</a:t>
            </a:r>
            <a:endParaRPr lang="en-US" sz="2187" dirty="0"/>
          </a:p>
        </p:txBody>
      </p:sp>
      <p:sp>
        <p:nvSpPr>
          <p:cNvPr id="14" name="Text 7"/>
          <p:cNvSpPr/>
          <p:nvPr/>
        </p:nvSpPr>
        <p:spPr>
          <a:xfrm>
            <a:off x="5935028" y="6113145"/>
            <a:ext cx="7862173" cy="1066205"/>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Assess the models' predictive accuracy, generalization, and robustness using the testing data. Metrics such as R-squared, mean squared error, and cross-validation scores will be used.</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7C1511C-79CA-D65E-6D52-11699EF6D498}"/>
              </a:ext>
            </a:extLst>
          </p:cNvPr>
          <p:cNvPicPr>
            <a:picLocks noChangeAspect="1"/>
          </p:cNvPicPr>
          <p:nvPr/>
        </p:nvPicPr>
        <p:blipFill>
          <a:blip r:embed="rId2"/>
          <a:stretch>
            <a:fillRect/>
          </a:stretch>
        </p:blipFill>
        <p:spPr>
          <a:xfrm>
            <a:off x="0" y="0"/>
            <a:ext cx="14630400" cy="8323384"/>
          </a:xfrm>
          <a:prstGeom prst="rect">
            <a:avLst/>
          </a:prstGeom>
        </p:spPr>
      </p:pic>
    </p:spTree>
    <p:extLst>
      <p:ext uri="{BB962C8B-B14F-4D97-AF65-F5344CB8AC3E}">
        <p14:creationId xmlns:p14="http://schemas.microsoft.com/office/powerpoint/2010/main" val="240102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txBody>
          <a:bodyPr/>
          <a:lstStyle/>
          <a:p>
            <a:endParaRPr lang="en-IN" dirty="0"/>
          </a:p>
        </p:txBody>
      </p:sp>
      <p:sp>
        <p:nvSpPr>
          <p:cNvPr id="6" name="Text 2"/>
          <p:cNvSpPr/>
          <p:nvPr/>
        </p:nvSpPr>
        <p:spPr>
          <a:xfrm>
            <a:off x="2037993" y="2953226"/>
            <a:ext cx="5554980"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TEAM MEMBERS</a:t>
            </a:r>
            <a:endParaRPr lang="en-US" sz="4374" dirty="0"/>
          </a:p>
        </p:txBody>
      </p:sp>
      <p:sp>
        <p:nvSpPr>
          <p:cNvPr id="7" name="Shape 3"/>
          <p:cNvSpPr/>
          <p:nvPr/>
        </p:nvSpPr>
        <p:spPr>
          <a:xfrm>
            <a:off x="2037993" y="3980855"/>
            <a:ext cx="3370064" cy="1295400"/>
          </a:xfrm>
          <a:prstGeom prst="roundRect">
            <a:avLst>
              <a:gd name="adj" fmla="val 7719"/>
            </a:avLst>
          </a:prstGeom>
          <a:solidFill>
            <a:srgbClr val="FFD8CC"/>
          </a:solidFill>
          <a:ln w="7620">
            <a:solidFill>
              <a:srgbClr val="E5BEB2"/>
            </a:solidFill>
            <a:prstDash val="solid"/>
          </a:ln>
        </p:spPr>
        <p:txBody>
          <a:bodyPr/>
          <a:lstStyle/>
          <a:p>
            <a:endParaRPr lang="en-IN"/>
          </a:p>
        </p:txBody>
      </p:sp>
      <p:sp>
        <p:nvSpPr>
          <p:cNvPr id="8" name="Text 4"/>
          <p:cNvSpPr/>
          <p:nvPr/>
        </p:nvSpPr>
        <p:spPr>
          <a:xfrm>
            <a:off x="2267783" y="4210645"/>
            <a:ext cx="2777490"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Rahul Kumar Giri</a:t>
            </a:r>
            <a:endParaRPr lang="en-US" sz="2187" dirty="0"/>
          </a:p>
        </p:txBody>
      </p:sp>
      <p:sp>
        <p:nvSpPr>
          <p:cNvPr id="9" name="Text 5"/>
          <p:cNvSpPr/>
          <p:nvPr/>
        </p:nvSpPr>
        <p:spPr>
          <a:xfrm>
            <a:off x="2267783" y="4691063"/>
            <a:ext cx="2910483" cy="355402"/>
          </a:xfrm>
          <a:prstGeom prst="rect">
            <a:avLst/>
          </a:prstGeom>
          <a:noFill/>
          <a:ln/>
        </p:spPr>
        <p:txBody>
          <a:bodyPr wrap="non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2201330120093</a:t>
            </a:r>
            <a:endParaRPr lang="en-US" sz="1750" dirty="0"/>
          </a:p>
        </p:txBody>
      </p:sp>
      <p:sp>
        <p:nvSpPr>
          <p:cNvPr id="10" name="Shape 6"/>
          <p:cNvSpPr/>
          <p:nvPr/>
        </p:nvSpPr>
        <p:spPr>
          <a:xfrm>
            <a:off x="5630228" y="3980855"/>
            <a:ext cx="3370064" cy="1295400"/>
          </a:xfrm>
          <a:prstGeom prst="roundRect">
            <a:avLst>
              <a:gd name="adj" fmla="val 7719"/>
            </a:avLst>
          </a:prstGeom>
          <a:solidFill>
            <a:srgbClr val="FFD8CC"/>
          </a:solidFill>
          <a:ln w="7620">
            <a:solidFill>
              <a:srgbClr val="E5BEB2"/>
            </a:solidFill>
            <a:prstDash val="solid"/>
          </a:ln>
        </p:spPr>
        <p:txBody>
          <a:bodyPr/>
          <a:lstStyle/>
          <a:p>
            <a:endParaRPr lang="en-IN"/>
          </a:p>
        </p:txBody>
      </p:sp>
      <p:sp>
        <p:nvSpPr>
          <p:cNvPr id="11" name="Text 7"/>
          <p:cNvSpPr/>
          <p:nvPr/>
        </p:nvSpPr>
        <p:spPr>
          <a:xfrm>
            <a:off x="5860018" y="4210645"/>
            <a:ext cx="2777490"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Priyansh Kisan</a:t>
            </a:r>
            <a:endParaRPr lang="en-US" sz="2187" dirty="0"/>
          </a:p>
        </p:txBody>
      </p:sp>
      <p:sp>
        <p:nvSpPr>
          <p:cNvPr id="12" name="Text 8"/>
          <p:cNvSpPr/>
          <p:nvPr/>
        </p:nvSpPr>
        <p:spPr>
          <a:xfrm>
            <a:off x="5860018" y="4691063"/>
            <a:ext cx="2910483" cy="355402"/>
          </a:xfrm>
          <a:prstGeom prst="rect">
            <a:avLst/>
          </a:prstGeom>
          <a:noFill/>
          <a:ln/>
        </p:spPr>
        <p:txBody>
          <a:bodyPr wrap="non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2201330120088</a:t>
            </a:r>
            <a:endParaRPr lang="en-US" sz="1750" dirty="0"/>
          </a:p>
        </p:txBody>
      </p:sp>
      <p:sp>
        <p:nvSpPr>
          <p:cNvPr id="13" name="Shape 9"/>
          <p:cNvSpPr/>
          <p:nvPr/>
        </p:nvSpPr>
        <p:spPr>
          <a:xfrm>
            <a:off x="9222462" y="3980855"/>
            <a:ext cx="3370064" cy="1295400"/>
          </a:xfrm>
          <a:prstGeom prst="roundRect">
            <a:avLst>
              <a:gd name="adj" fmla="val 7719"/>
            </a:avLst>
          </a:prstGeom>
          <a:solidFill>
            <a:srgbClr val="FFD8CC"/>
          </a:solidFill>
          <a:ln w="7620">
            <a:solidFill>
              <a:srgbClr val="E5BEB2"/>
            </a:solidFill>
            <a:prstDash val="solid"/>
          </a:ln>
        </p:spPr>
        <p:txBody>
          <a:bodyPr/>
          <a:lstStyle/>
          <a:p>
            <a:endParaRPr lang="en-IN"/>
          </a:p>
        </p:txBody>
      </p:sp>
      <p:sp>
        <p:nvSpPr>
          <p:cNvPr id="14" name="Text 10"/>
          <p:cNvSpPr/>
          <p:nvPr/>
        </p:nvSpPr>
        <p:spPr>
          <a:xfrm>
            <a:off x="9452253" y="4210645"/>
            <a:ext cx="2777490"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Ayush Tayal</a:t>
            </a:r>
            <a:endParaRPr lang="en-US" sz="2187" dirty="0"/>
          </a:p>
        </p:txBody>
      </p:sp>
      <p:sp>
        <p:nvSpPr>
          <p:cNvPr id="15" name="Text 11"/>
          <p:cNvSpPr/>
          <p:nvPr/>
        </p:nvSpPr>
        <p:spPr>
          <a:xfrm>
            <a:off x="9452253" y="4691063"/>
            <a:ext cx="2910483" cy="355402"/>
          </a:xfrm>
          <a:prstGeom prst="rect">
            <a:avLst/>
          </a:prstGeom>
          <a:noFill/>
          <a:ln/>
        </p:spPr>
        <p:txBody>
          <a:bodyPr wrap="non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2201330120036</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sp>
        <p:nvSpPr>
          <p:cNvPr id="4" name="Text 1"/>
          <p:cNvSpPr/>
          <p:nvPr/>
        </p:nvSpPr>
        <p:spPr>
          <a:xfrm>
            <a:off x="2037993" y="2479238"/>
            <a:ext cx="5554980"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OBJECTIVE</a:t>
            </a:r>
            <a:endParaRPr lang="en-US" sz="4374" dirty="0"/>
          </a:p>
        </p:txBody>
      </p:sp>
      <p:sp>
        <p:nvSpPr>
          <p:cNvPr id="5" name="Text 2"/>
          <p:cNvSpPr/>
          <p:nvPr/>
        </p:nvSpPr>
        <p:spPr>
          <a:xfrm>
            <a:off x="2393394" y="3617952"/>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403C4E"/>
                </a:solidFill>
                <a:latin typeface="Open Sans" pitchFamily="34" charset="0"/>
                <a:ea typeface="Open Sans" pitchFamily="34" charset="-122"/>
                <a:cs typeface="Open Sans" pitchFamily="34" charset="-120"/>
              </a:rPr>
              <a:t>Develop a predictive model for accurately forecasting flight fares.</a:t>
            </a:r>
            <a:endParaRPr lang="en-US" sz="1750" dirty="0"/>
          </a:p>
        </p:txBody>
      </p:sp>
      <p:sp>
        <p:nvSpPr>
          <p:cNvPr id="6" name="Text 3"/>
          <p:cNvSpPr/>
          <p:nvPr/>
        </p:nvSpPr>
        <p:spPr>
          <a:xfrm>
            <a:off x="2393394" y="4062174"/>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403C4E"/>
                </a:solidFill>
                <a:latin typeface="Open Sans" pitchFamily="34" charset="0"/>
                <a:ea typeface="Open Sans" pitchFamily="34" charset="-122"/>
                <a:cs typeface="Open Sans" pitchFamily="34" charset="-120"/>
              </a:rPr>
              <a:t>Empower travelers with real-time fare predictions and insights.</a:t>
            </a:r>
            <a:endParaRPr lang="en-US" sz="1750" dirty="0"/>
          </a:p>
        </p:txBody>
      </p:sp>
      <p:sp>
        <p:nvSpPr>
          <p:cNvPr id="7" name="Text 4"/>
          <p:cNvSpPr/>
          <p:nvPr/>
        </p:nvSpPr>
        <p:spPr>
          <a:xfrm>
            <a:off x="2393394" y="4506397"/>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403C4E"/>
                </a:solidFill>
                <a:latin typeface="Open Sans" pitchFamily="34" charset="0"/>
                <a:ea typeface="Open Sans" pitchFamily="34" charset="-122"/>
                <a:cs typeface="Open Sans" pitchFamily="34" charset="-120"/>
              </a:rPr>
              <a:t>Enhance the transparency and confidence of travelers in booking flights.</a:t>
            </a:r>
            <a:endParaRPr lang="en-US" sz="1750" dirty="0"/>
          </a:p>
        </p:txBody>
      </p:sp>
      <p:sp>
        <p:nvSpPr>
          <p:cNvPr id="8" name="Text 5"/>
          <p:cNvSpPr/>
          <p:nvPr/>
        </p:nvSpPr>
        <p:spPr>
          <a:xfrm>
            <a:off x="2393394" y="4950619"/>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403C4E"/>
                </a:solidFill>
                <a:latin typeface="Open Sans" pitchFamily="34" charset="0"/>
                <a:ea typeface="Open Sans" pitchFamily="34" charset="-122"/>
                <a:cs typeface="Open Sans" pitchFamily="34" charset="-120"/>
              </a:rPr>
              <a:t>Optimize pricing strategies for airlines and other stakeholders in the airline industry.</a:t>
            </a:r>
            <a:endParaRPr lang="en-US" sz="1750" dirty="0"/>
          </a:p>
        </p:txBody>
      </p:sp>
      <p:sp>
        <p:nvSpPr>
          <p:cNvPr id="9" name="Text 6"/>
          <p:cNvSpPr/>
          <p:nvPr/>
        </p:nvSpPr>
        <p:spPr>
          <a:xfrm>
            <a:off x="2393394" y="5394841"/>
            <a:ext cx="10199013"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403C4E"/>
                </a:solidFill>
                <a:latin typeface="Open Sans" pitchFamily="34" charset="0"/>
                <a:ea typeface="Open Sans" pitchFamily="34" charset="-122"/>
                <a:cs typeface="Open Sans" pitchFamily="34" charset="-120"/>
              </a:rPr>
              <a:t>Maximize savings for travelers and improve revenue generation for airlines.</a:t>
            </a:r>
            <a:endParaRPr lang="en-US" sz="175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534722"/>
            <a:ext cx="5554980"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INTRODUCTION</a:t>
            </a:r>
            <a:endParaRPr lang="en-US" sz="4374" dirty="0"/>
          </a:p>
        </p:txBody>
      </p:sp>
      <p:sp>
        <p:nvSpPr>
          <p:cNvPr id="6" name="Text 2"/>
          <p:cNvSpPr/>
          <p:nvPr/>
        </p:nvSpPr>
        <p:spPr>
          <a:xfrm>
            <a:off x="833199" y="3562350"/>
            <a:ext cx="7477601" cy="2132409"/>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Fluctuating flight fares pose uncertainties for travelers, making trip planning and budgeting challenging. Our project leverages data analytics and machine learning to predict flight fares accurately, enabling travelers to make informed booking decisions. Analyzing historical flight data, our predictive model identifies patterns and trends to forecast future fare fluctuations.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sp>
        <p:nvSpPr>
          <p:cNvPr id="4" name="Text 1"/>
          <p:cNvSpPr/>
          <p:nvPr/>
        </p:nvSpPr>
        <p:spPr>
          <a:xfrm>
            <a:off x="2037993" y="1460063"/>
            <a:ext cx="5554980"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Approach</a:t>
            </a:r>
            <a:endParaRPr lang="en-US" sz="4374" dirty="0"/>
          </a:p>
        </p:txBody>
      </p:sp>
      <p:sp>
        <p:nvSpPr>
          <p:cNvPr id="5" name="Shape 2"/>
          <p:cNvSpPr/>
          <p:nvPr/>
        </p:nvSpPr>
        <p:spPr>
          <a:xfrm>
            <a:off x="2037993" y="2772370"/>
            <a:ext cx="499943" cy="499943"/>
          </a:xfrm>
          <a:prstGeom prst="roundRect">
            <a:avLst>
              <a:gd name="adj" fmla="val 20000"/>
            </a:avLst>
          </a:prstGeom>
          <a:solidFill>
            <a:srgbClr val="FFD8CC"/>
          </a:solidFill>
          <a:ln w="7620">
            <a:solidFill>
              <a:srgbClr val="E5BEB2"/>
            </a:solidFill>
            <a:prstDash val="solid"/>
          </a:ln>
        </p:spPr>
        <p:txBody>
          <a:bodyPr/>
          <a:lstStyle/>
          <a:p>
            <a:endParaRPr lang="en-IN"/>
          </a:p>
        </p:txBody>
      </p:sp>
      <p:sp>
        <p:nvSpPr>
          <p:cNvPr id="6" name="Text 3"/>
          <p:cNvSpPr/>
          <p:nvPr/>
        </p:nvSpPr>
        <p:spPr>
          <a:xfrm>
            <a:off x="2211586" y="2814042"/>
            <a:ext cx="152638" cy="416481"/>
          </a:xfrm>
          <a:prstGeom prst="rect">
            <a:avLst/>
          </a:prstGeom>
          <a:noFill/>
          <a:ln/>
        </p:spPr>
        <p:txBody>
          <a:bodyPr wrap="none" rtlCol="0" anchor="t"/>
          <a:lstStyle/>
          <a:p>
            <a:pPr marL="0" indent="0" algn="ctr">
              <a:lnSpc>
                <a:spcPts val="3281"/>
              </a:lnSpc>
              <a:buNone/>
            </a:pPr>
            <a:r>
              <a:rPr lang="en-US" sz="2624" b="1" dirty="0">
                <a:solidFill>
                  <a:srgbClr val="403C4E"/>
                </a:solidFill>
                <a:latin typeface="Merriweather" pitchFamily="34" charset="0"/>
                <a:ea typeface="Merriweather" pitchFamily="34" charset="-122"/>
                <a:cs typeface="Merriweather" pitchFamily="34" charset="-120"/>
              </a:rPr>
              <a:t>1</a:t>
            </a:r>
            <a:endParaRPr lang="en-US" sz="2624" dirty="0"/>
          </a:p>
        </p:txBody>
      </p:sp>
      <p:sp>
        <p:nvSpPr>
          <p:cNvPr id="7" name="Text 4"/>
          <p:cNvSpPr/>
          <p:nvPr/>
        </p:nvSpPr>
        <p:spPr>
          <a:xfrm>
            <a:off x="2760107" y="2848689"/>
            <a:ext cx="2777490"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Data Analysis</a:t>
            </a:r>
            <a:endParaRPr lang="en-US" sz="2187" dirty="0"/>
          </a:p>
        </p:txBody>
      </p:sp>
      <p:sp>
        <p:nvSpPr>
          <p:cNvPr id="8" name="Text 5"/>
          <p:cNvSpPr/>
          <p:nvPr/>
        </p:nvSpPr>
        <p:spPr>
          <a:xfrm>
            <a:off x="2760107" y="3329107"/>
            <a:ext cx="4444008" cy="1066205"/>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Utilize historical flight data, including ticket prices, route information, travel dates, and airline specifics.</a:t>
            </a:r>
            <a:endParaRPr lang="en-US" sz="1750" dirty="0"/>
          </a:p>
        </p:txBody>
      </p:sp>
      <p:sp>
        <p:nvSpPr>
          <p:cNvPr id="9" name="Shape 6"/>
          <p:cNvSpPr/>
          <p:nvPr/>
        </p:nvSpPr>
        <p:spPr>
          <a:xfrm>
            <a:off x="7426285" y="2772370"/>
            <a:ext cx="499943" cy="499943"/>
          </a:xfrm>
          <a:prstGeom prst="roundRect">
            <a:avLst>
              <a:gd name="adj" fmla="val 20000"/>
            </a:avLst>
          </a:prstGeom>
          <a:solidFill>
            <a:srgbClr val="FFD8CC"/>
          </a:solidFill>
          <a:ln w="7620">
            <a:solidFill>
              <a:srgbClr val="E5BEB2"/>
            </a:solidFill>
            <a:prstDash val="solid"/>
          </a:ln>
        </p:spPr>
        <p:txBody>
          <a:bodyPr/>
          <a:lstStyle/>
          <a:p>
            <a:endParaRPr lang="en-IN"/>
          </a:p>
        </p:txBody>
      </p:sp>
      <p:sp>
        <p:nvSpPr>
          <p:cNvPr id="10" name="Text 7"/>
          <p:cNvSpPr/>
          <p:nvPr/>
        </p:nvSpPr>
        <p:spPr>
          <a:xfrm>
            <a:off x="7575352" y="2814042"/>
            <a:ext cx="201692" cy="416481"/>
          </a:xfrm>
          <a:prstGeom prst="rect">
            <a:avLst/>
          </a:prstGeom>
          <a:noFill/>
          <a:ln/>
        </p:spPr>
        <p:txBody>
          <a:bodyPr wrap="none" rtlCol="0" anchor="t"/>
          <a:lstStyle/>
          <a:p>
            <a:pPr marL="0" indent="0" algn="ctr">
              <a:lnSpc>
                <a:spcPts val="3281"/>
              </a:lnSpc>
              <a:buNone/>
            </a:pPr>
            <a:r>
              <a:rPr lang="en-US" sz="2624" b="1" dirty="0">
                <a:solidFill>
                  <a:srgbClr val="403C4E"/>
                </a:solidFill>
                <a:latin typeface="Merriweather" pitchFamily="34" charset="0"/>
                <a:ea typeface="Merriweather" pitchFamily="34" charset="-122"/>
                <a:cs typeface="Merriweather" pitchFamily="34" charset="-120"/>
              </a:rPr>
              <a:t>2</a:t>
            </a:r>
            <a:endParaRPr lang="en-US" sz="2624" dirty="0"/>
          </a:p>
        </p:txBody>
      </p:sp>
      <p:sp>
        <p:nvSpPr>
          <p:cNvPr id="11" name="Text 8"/>
          <p:cNvSpPr/>
          <p:nvPr/>
        </p:nvSpPr>
        <p:spPr>
          <a:xfrm>
            <a:off x="8148399" y="2848689"/>
            <a:ext cx="4192905"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Machine Learning Algorithms</a:t>
            </a:r>
            <a:endParaRPr lang="en-US" sz="2187" dirty="0"/>
          </a:p>
        </p:txBody>
      </p:sp>
      <p:sp>
        <p:nvSpPr>
          <p:cNvPr id="12" name="Text 9"/>
          <p:cNvSpPr/>
          <p:nvPr/>
        </p:nvSpPr>
        <p:spPr>
          <a:xfrm>
            <a:off x="8148399" y="3329107"/>
            <a:ext cx="4444008" cy="1066205"/>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Implement advanced machine learning techniques to analyze patterns, trends, and correlations within the data.</a:t>
            </a:r>
            <a:endParaRPr lang="en-US" sz="1750" dirty="0"/>
          </a:p>
        </p:txBody>
      </p:sp>
      <p:sp>
        <p:nvSpPr>
          <p:cNvPr id="13" name="Shape 10"/>
          <p:cNvSpPr/>
          <p:nvPr/>
        </p:nvSpPr>
        <p:spPr>
          <a:xfrm>
            <a:off x="2037993" y="4791075"/>
            <a:ext cx="499943" cy="499943"/>
          </a:xfrm>
          <a:prstGeom prst="roundRect">
            <a:avLst>
              <a:gd name="adj" fmla="val 20000"/>
            </a:avLst>
          </a:prstGeom>
          <a:solidFill>
            <a:srgbClr val="FFD8CC"/>
          </a:solidFill>
          <a:ln w="7620">
            <a:solidFill>
              <a:srgbClr val="E5BEB2"/>
            </a:solidFill>
            <a:prstDash val="solid"/>
          </a:ln>
        </p:spPr>
        <p:txBody>
          <a:bodyPr/>
          <a:lstStyle/>
          <a:p>
            <a:endParaRPr lang="en-IN"/>
          </a:p>
        </p:txBody>
      </p:sp>
      <p:sp>
        <p:nvSpPr>
          <p:cNvPr id="14" name="Text 11"/>
          <p:cNvSpPr/>
          <p:nvPr/>
        </p:nvSpPr>
        <p:spPr>
          <a:xfrm>
            <a:off x="2193608" y="4832747"/>
            <a:ext cx="188714" cy="416481"/>
          </a:xfrm>
          <a:prstGeom prst="rect">
            <a:avLst/>
          </a:prstGeom>
          <a:noFill/>
          <a:ln/>
        </p:spPr>
        <p:txBody>
          <a:bodyPr wrap="none" rtlCol="0" anchor="t"/>
          <a:lstStyle/>
          <a:p>
            <a:pPr marL="0" indent="0" algn="ctr">
              <a:lnSpc>
                <a:spcPts val="3281"/>
              </a:lnSpc>
              <a:buNone/>
            </a:pPr>
            <a:r>
              <a:rPr lang="en-US" sz="2624" b="1" dirty="0">
                <a:solidFill>
                  <a:srgbClr val="403C4E"/>
                </a:solidFill>
                <a:latin typeface="Merriweather" pitchFamily="34" charset="0"/>
                <a:ea typeface="Merriweather" pitchFamily="34" charset="-122"/>
                <a:cs typeface="Merriweather" pitchFamily="34" charset="-120"/>
              </a:rPr>
              <a:t>3</a:t>
            </a:r>
            <a:endParaRPr lang="en-US" sz="2624" dirty="0"/>
          </a:p>
        </p:txBody>
      </p:sp>
      <p:sp>
        <p:nvSpPr>
          <p:cNvPr id="15" name="Text 12"/>
          <p:cNvSpPr/>
          <p:nvPr/>
        </p:nvSpPr>
        <p:spPr>
          <a:xfrm>
            <a:off x="2760107" y="4867394"/>
            <a:ext cx="2777490"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Iterative Training</a:t>
            </a:r>
            <a:endParaRPr lang="en-US" sz="2187" dirty="0"/>
          </a:p>
        </p:txBody>
      </p:sp>
      <p:sp>
        <p:nvSpPr>
          <p:cNvPr id="16" name="Text 13"/>
          <p:cNvSpPr/>
          <p:nvPr/>
        </p:nvSpPr>
        <p:spPr>
          <a:xfrm>
            <a:off x="2760107" y="5347811"/>
            <a:ext cx="4444008" cy="1066205"/>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Refine the predictive model through iterative training and validation processes to enhance accuracy and reliability.</a:t>
            </a:r>
            <a:endParaRPr lang="en-US" sz="1750" dirty="0"/>
          </a:p>
        </p:txBody>
      </p:sp>
      <p:sp>
        <p:nvSpPr>
          <p:cNvPr id="17" name="Shape 14"/>
          <p:cNvSpPr/>
          <p:nvPr/>
        </p:nvSpPr>
        <p:spPr>
          <a:xfrm>
            <a:off x="7426285" y="4791075"/>
            <a:ext cx="499943" cy="499943"/>
          </a:xfrm>
          <a:prstGeom prst="roundRect">
            <a:avLst>
              <a:gd name="adj" fmla="val 20000"/>
            </a:avLst>
          </a:prstGeom>
          <a:solidFill>
            <a:srgbClr val="FFD8CC"/>
          </a:solidFill>
          <a:ln w="7620">
            <a:solidFill>
              <a:srgbClr val="E5BEB2"/>
            </a:solidFill>
            <a:prstDash val="solid"/>
          </a:ln>
        </p:spPr>
        <p:txBody>
          <a:bodyPr/>
          <a:lstStyle/>
          <a:p>
            <a:endParaRPr lang="en-IN"/>
          </a:p>
        </p:txBody>
      </p:sp>
      <p:sp>
        <p:nvSpPr>
          <p:cNvPr id="18" name="Text 15"/>
          <p:cNvSpPr/>
          <p:nvPr/>
        </p:nvSpPr>
        <p:spPr>
          <a:xfrm>
            <a:off x="7566065" y="4832747"/>
            <a:ext cx="220385" cy="416481"/>
          </a:xfrm>
          <a:prstGeom prst="rect">
            <a:avLst/>
          </a:prstGeom>
          <a:noFill/>
          <a:ln/>
        </p:spPr>
        <p:txBody>
          <a:bodyPr wrap="none" rtlCol="0" anchor="t"/>
          <a:lstStyle/>
          <a:p>
            <a:pPr marL="0" indent="0" algn="ctr">
              <a:lnSpc>
                <a:spcPts val="3281"/>
              </a:lnSpc>
              <a:buNone/>
            </a:pPr>
            <a:r>
              <a:rPr lang="en-US" sz="2624" b="1" dirty="0">
                <a:solidFill>
                  <a:srgbClr val="403C4E"/>
                </a:solidFill>
                <a:latin typeface="Merriweather" pitchFamily="34" charset="0"/>
                <a:ea typeface="Merriweather" pitchFamily="34" charset="-122"/>
                <a:cs typeface="Merriweather" pitchFamily="34" charset="-120"/>
              </a:rPr>
              <a:t>4</a:t>
            </a:r>
            <a:endParaRPr lang="en-US" sz="2624" dirty="0"/>
          </a:p>
        </p:txBody>
      </p:sp>
      <p:sp>
        <p:nvSpPr>
          <p:cNvPr id="19" name="Text 16"/>
          <p:cNvSpPr/>
          <p:nvPr/>
        </p:nvSpPr>
        <p:spPr>
          <a:xfrm>
            <a:off x="8148399" y="4867394"/>
            <a:ext cx="3609261" cy="347186"/>
          </a:xfrm>
          <a:prstGeom prst="rect">
            <a:avLst/>
          </a:prstGeom>
          <a:noFill/>
          <a:ln/>
        </p:spPr>
        <p:txBody>
          <a:bodyPr wrap="non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Continuous Improvement</a:t>
            </a:r>
            <a:endParaRPr lang="en-US" sz="2187" dirty="0"/>
          </a:p>
        </p:txBody>
      </p:sp>
      <p:sp>
        <p:nvSpPr>
          <p:cNvPr id="20" name="Text 17"/>
          <p:cNvSpPr/>
          <p:nvPr/>
        </p:nvSpPr>
        <p:spPr>
          <a:xfrm>
            <a:off x="8148399" y="5347811"/>
            <a:ext cx="4444008" cy="1421606"/>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Continuously update and optimize the model to adapt to changing market dynamics and improve predictive capabilities over time.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sp>
        <p:nvSpPr>
          <p:cNvPr id="4" name="Text 1"/>
          <p:cNvSpPr/>
          <p:nvPr/>
        </p:nvSpPr>
        <p:spPr>
          <a:xfrm>
            <a:off x="2037993" y="1854279"/>
            <a:ext cx="5638205"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TECHNOLOGY USED</a:t>
            </a:r>
            <a:endParaRPr lang="en-US" sz="4374" dirty="0"/>
          </a:p>
        </p:txBody>
      </p:sp>
      <p:pic>
        <p:nvPicPr>
          <p:cNvPr id="5" name="Image 1" descr="preencoded.png"/>
          <p:cNvPicPr>
            <a:picLocks noChangeAspect="1"/>
          </p:cNvPicPr>
          <p:nvPr/>
        </p:nvPicPr>
        <p:blipFill>
          <a:blip r:embed="rId4"/>
          <a:stretch>
            <a:fillRect/>
          </a:stretch>
        </p:blipFill>
        <p:spPr>
          <a:xfrm>
            <a:off x="2037993" y="2992993"/>
            <a:ext cx="555427" cy="555427"/>
          </a:xfrm>
          <a:prstGeom prst="rect">
            <a:avLst/>
          </a:prstGeom>
        </p:spPr>
      </p:pic>
      <p:sp>
        <p:nvSpPr>
          <p:cNvPr id="6" name="Text 2"/>
          <p:cNvSpPr/>
          <p:nvPr/>
        </p:nvSpPr>
        <p:spPr>
          <a:xfrm>
            <a:off x="2037993" y="3770590"/>
            <a:ext cx="2388632" cy="694373"/>
          </a:xfrm>
          <a:prstGeom prst="rect">
            <a:avLst/>
          </a:prstGeom>
          <a:noFill/>
          <a:ln/>
        </p:spPr>
        <p:txBody>
          <a:bodyPr wrap="squar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Machine Learning</a:t>
            </a:r>
            <a:endParaRPr lang="en-US" sz="2187" dirty="0"/>
          </a:p>
        </p:txBody>
      </p:sp>
      <p:sp>
        <p:nvSpPr>
          <p:cNvPr id="7" name="Text 3"/>
          <p:cNvSpPr/>
          <p:nvPr/>
        </p:nvSpPr>
        <p:spPr>
          <a:xfrm>
            <a:off x="2037993" y="4598194"/>
            <a:ext cx="2388632" cy="1421606"/>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Leveraging advanced machine learning algorithms to develop the predictive model.</a:t>
            </a:r>
            <a:endParaRPr lang="en-US" sz="1750" dirty="0"/>
          </a:p>
        </p:txBody>
      </p:sp>
      <p:pic>
        <p:nvPicPr>
          <p:cNvPr id="8" name="Image 2" descr="preencoded.png"/>
          <p:cNvPicPr>
            <a:picLocks noChangeAspect="1"/>
          </p:cNvPicPr>
          <p:nvPr/>
        </p:nvPicPr>
        <p:blipFill>
          <a:blip r:embed="rId5"/>
          <a:stretch>
            <a:fillRect/>
          </a:stretch>
        </p:blipFill>
        <p:spPr>
          <a:xfrm>
            <a:off x="4759881" y="2992993"/>
            <a:ext cx="555427" cy="555427"/>
          </a:xfrm>
          <a:prstGeom prst="rect">
            <a:avLst/>
          </a:prstGeom>
        </p:spPr>
      </p:pic>
      <p:sp>
        <p:nvSpPr>
          <p:cNvPr id="9" name="Text 4"/>
          <p:cNvSpPr/>
          <p:nvPr/>
        </p:nvSpPr>
        <p:spPr>
          <a:xfrm>
            <a:off x="4759881" y="3770590"/>
            <a:ext cx="2388632" cy="347186"/>
          </a:xfrm>
          <a:prstGeom prst="rect">
            <a:avLst/>
          </a:prstGeom>
          <a:noFill/>
          <a:ln/>
        </p:spPr>
        <p:txBody>
          <a:bodyPr wrap="non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Python</a:t>
            </a:r>
            <a:endParaRPr lang="en-US" sz="2187" dirty="0"/>
          </a:p>
        </p:txBody>
      </p:sp>
      <p:sp>
        <p:nvSpPr>
          <p:cNvPr id="10" name="Text 5"/>
          <p:cNvSpPr/>
          <p:nvPr/>
        </p:nvSpPr>
        <p:spPr>
          <a:xfrm>
            <a:off x="4759881" y="4251008"/>
            <a:ext cx="2388632" cy="1777008"/>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Utilizing the Python programming language for data analysis and model implementation.</a:t>
            </a:r>
            <a:endParaRPr lang="en-US" sz="1750" dirty="0"/>
          </a:p>
        </p:txBody>
      </p:sp>
      <p:pic>
        <p:nvPicPr>
          <p:cNvPr id="11" name="Image 3" descr="preencoded.png"/>
          <p:cNvPicPr>
            <a:picLocks noChangeAspect="1"/>
          </p:cNvPicPr>
          <p:nvPr/>
        </p:nvPicPr>
        <p:blipFill>
          <a:blip r:embed="rId6"/>
          <a:stretch>
            <a:fillRect/>
          </a:stretch>
        </p:blipFill>
        <p:spPr>
          <a:xfrm>
            <a:off x="7481768" y="2992993"/>
            <a:ext cx="555427" cy="555427"/>
          </a:xfrm>
          <a:prstGeom prst="rect">
            <a:avLst/>
          </a:prstGeom>
        </p:spPr>
      </p:pic>
      <p:sp>
        <p:nvSpPr>
          <p:cNvPr id="12" name="Text 6"/>
          <p:cNvSpPr/>
          <p:nvPr/>
        </p:nvSpPr>
        <p:spPr>
          <a:xfrm>
            <a:off x="7481768" y="3770590"/>
            <a:ext cx="2388632" cy="694373"/>
          </a:xfrm>
          <a:prstGeom prst="rect">
            <a:avLst/>
          </a:prstGeom>
          <a:noFill/>
          <a:ln/>
        </p:spPr>
        <p:txBody>
          <a:bodyPr wrap="squar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Web Development</a:t>
            </a:r>
            <a:endParaRPr lang="en-US" sz="2187" dirty="0"/>
          </a:p>
        </p:txBody>
      </p:sp>
      <p:sp>
        <p:nvSpPr>
          <p:cNvPr id="13" name="Text 7"/>
          <p:cNvSpPr/>
          <p:nvPr/>
        </p:nvSpPr>
        <p:spPr>
          <a:xfrm>
            <a:off x="7481768" y="4598194"/>
            <a:ext cx="2388632" cy="1777008"/>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Employing HTML, CSS, and Bootstrap for the user interface and web application development.</a:t>
            </a:r>
            <a:endParaRPr lang="en-US" sz="1750" dirty="0"/>
          </a:p>
        </p:txBody>
      </p:sp>
      <p:pic>
        <p:nvPicPr>
          <p:cNvPr id="14" name="Image 4" descr="preencoded.png"/>
          <p:cNvPicPr>
            <a:picLocks noChangeAspect="1"/>
          </p:cNvPicPr>
          <p:nvPr/>
        </p:nvPicPr>
        <p:blipFill>
          <a:blip r:embed="rId7"/>
          <a:stretch>
            <a:fillRect/>
          </a:stretch>
        </p:blipFill>
        <p:spPr>
          <a:xfrm>
            <a:off x="10203656" y="2992993"/>
            <a:ext cx="555427" cy="555427"/>
          </a:xfrm>
          <a:prstGeom prst="rect">
            <a:avLst/>
          </a:prstGeom>
        </p:spPr>
      </p:pic>
      <p:sp>
        <p:nvSpPr>
          <p:cNvPr id="15" name="Text 8"/>
          <p:cNvSpPr/>
          <p:nvPr/>
        </p:nvSpPr>
        <p:spPr>
          <a:xfrm>
            <a:off x="10203656" y="3770590"/>
            <a:ext cx="2388751" cy="694373"/>
          </a:xfrm>
          <a:prstGeom prst="rect">
            <a:avLst/>
          </a:prstGeom>
          <a:noFill/>
          <a:ln/>
        </p:spPr>
        <p:txBody>
          <a:bodyPr wrap="squar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Django (Framework)</a:t>
            </a:r>
            <a:endParaRPr lang="en-US" sz="2187" dirty="0"/>
          </a:p>
        </p:txBody>
      </p:sp>
      <p:sp>
        <p:nvSpPr>
          <p:cNvPr id="16" name="Text 9"/>
          <p:cNvSpPr/>
          <p:nvPr/>
        </p:nvSpPr>
        <p:spPr>
          <a:xfrm>
            <a:off x="10203656" y="4598194"/>
            <a:ext cx="2388751" cy="1777008"/>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Utilizing the Django web framework to build the application's backend and infrastructure.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148"/>
          </a:xfrm>
          <a:prstGeom prst="rect">
            <a:avLst/>
          </a:prstGeom>
          <a:solidFill>
            <a:srgbClr val="FFFFFF"/>
          </a:solidFill>
          <a:ln/>
        </p:spPr>
        <p:txBody>
          <a:bodyPr/>
          <a:lstStyle/>
          <a:p>
            <a:endParaRPr lang="en-IN"/>
          </a:p>
        </p:txBody>
      </p:sp>
      <p:sp>
        <p:nvSpPr>
          <p:cNvPr id="4" name="Text 1"/>
          <p:cNvSpPr/>
          <p:nvPr/>
        </p:nvSpPr>
        <p:spPr>
          <a:xfrm>
            <a:off x="2711529" y="533043"/>
            <a:ext cx="4845963" cy="605671"/>
          </a:xfrm>
          <a:prstGeom prst="rect">
            <a:avLst/>
          </a:prstGeom>
          <a:noFill/>
          <a:ln/>
        </p:spPr>
        <p:txBody>
          <a:bodyPr wrap="none" rtlCol="0" anchor="t"/>
          <a:lstStyle/>
          <a:p>
            <a:pPr marL="0" indent="0">
              <a:lnSpc>
                <a:spcPts val="4770"/>
              </a:lnSpc>
              <a:buNone/>
            </a:pPr>
            <a:r>
              <a:rPr lang="en-US" sz="3816" b="1" dirty="0">
                <a:solidFill>
                  <a:srgbClr val="403C4E"/>
                </a:solidFill>
                <a:latin typeface="Merriweather" pitchFamily="34" charset="0"/>
                <a:ea typeface="Merriweather" pitchFamily="34" charset="-122"/>
                <a:cs typeface="Merriweather" pitchFamily="34" charset="-120"/>
              </a:rPr>
              <a:t>SCOPE</a:t>
            </a:r>
            <a:endParaRPr lang="en-US" sz="3816" dirty="0"/>
          </a:p>
        </p:txBody>
      </p:sp>
      <p:sp>
        <p:nvSpPr>
          <p:cNvPr id="5" name="Text 2"/>
          <p:cNvSpPr/>
          <p:nvPr/>
        </p:nvSpPr>
        <p:spPr>
          <a:xfrm>
            <a:off x="2711529" y="1526381"/>
            <a:ext cx="9207341" cy="620078"/>
          </a:xfrm>
          <a:prstGeom prst="rect">
            <a:avLst/>
          </a:prstGeom>
          <a:noFill/>
          <a:ln/>
        </p:spPr>
        <p:txBody>
          <a:bodyPr wrap="square" rtlCol="0" anchor="t"/>
          <a:lstStyle/>
          <a:p>
            <a:pPr marL="0" indent="0">
              <a:lnSpc>
                <a:spcPts val="2442"/>
              </a:lnSpc>
              <a:buNone/>
            </a:pPr>
            <a:r>
              <a:rPr lang="en-US" sz="1526" dirty="0">
                <a:solidFill>
                  <a:srgbClr val="403C4E"/>
                </a:solidFill>
                <a:latin typeface="Open Sans" pitchFamily="34" charset="0"/>
                <a:ea typeface="Open Sans" pitchFamily="34" charset="-122"/>
                <a:cs typeface="Open Sans" pitchFamily="34" charset="-120"/>
              </a:rPr>
              <a:t>The scope of this project is multifaceted, focusing on leveraging historical flight data to develop a robust predictive model for flight fare forecasting. The key objectives include:</a:t>
            </a:r>
            <a:endParaRPr lang="en-US" sz="1526" dirty="0"/>
          </a:p>
        </p:txBody>
      </p:sp>
      <p:sp>
        <p:nvSpPr>
          <p:cNvPr id="6" name="Text 3"/>
          <p:cNvSpPr/>
          <p:nvPr/>
        </p:nvSpPr>
        <p:spPr>
          <a:xfrm>
            <a:off x="3021568" y="2364462"/>
            <a:ext cx="8897303" cy="310039"/>
          </a:xfrm>
          <a:prstGeom prst="rect">
            <a:avLst/>
          </a:prstGeom>
          <a:noFill/>
          <a:ln/>
        </p:spPr>
        <p:txBody>
          <a:bodyPr wrap="none" rtlCol="0" anchor="t"/>
          <a:lstStyle/>
          <a:p>
            <a:pPr marL="342900" indent="-342900" algn="l">
              <a:lnSpc>
                <a:spcPts val="2442"/>
              </a:lnSpc>
              <a:buSzPct val="100000"/>
              <a:buChar char="•"/>
            </a:pPr>
            <a:r>
              <a:rPr lang="en-US" sz="1526" dirty="0">
                <a:solidFill>
                  <a:srgbClr val="403C4E"/>
                </a:solidFill>
                <a:latin typeface="Open Sans" pitchFamily="34" charset="0"/>
                <a:ea typeface="Open Sans" pitchFamily="34" charset="-122"/>
                <a:cs typeface="Open Sans" pitchFamily="34" charset="-120"/>
              </a:rPr>
              <a:t>Analyzing historical flight data to identify trends and patterns in ticket pricing.</a:t>
            </a:r>
            <a:endParaRPr lang="en-US" sz="1526" dirty="0"/>
          </a:p>
        </p:txBody>
      </p:sp>
      <p:sp>
        <p:nvSpPr>
          <p:cNvPr id="7" name="Text 4"/>
          <p:cNvSpPr/>
          <p:nvPr/>
        </p:nvSpPr>
        <p:spPr>
          <a:xfrm>
            <a:off x="3021568" y="2752011"/>
            <a:ext cx="8897303" cy="620078"/>
          </a:xfrm>
          <a:prstGeom prst="rect">
            <a:avLst/>
          </a:prstGeom>
          <a:noFill/>
          <a:ln/>
        </p:spPr>
        <p:txBody>
          <a:bodyPr wrap="square" rtlCol="0" anchor="t"/>
          <a:lstStyle/>
          <a:p>
            <a:pPr marL="342900" indent="-342900" algn="l">
              <a:lnSpc>
                <a:spcPts val="2442"/>
              </a:lnSpc>
              <a:buSzPct val="100000"/>
              <a:buChar char="•"/>
            </a:pPr>
            <a:r>
              <a:rPr lang="en-US" sz="1526" dirty="0">
                <a:solidFill>
                  <a:srgbClr val="403C4E"/>
                </a:solidFill>
                <a:latin typeface="Open Sans" pitchFamily="34" charset="0"/>
                <a:ea typeface="Open Sans" pitchFamily="34" charset="-122"/>
                <a:cs typeface="Open Sans" pitchFamily="34" charset="-120"/>
              </a:rPr>
              <a:t>Implementing advanced machine learning algorithms to develop a predictive model for accurate flight fare forecasting.</a:t>
            </a:r>
            <a:endParaRPr lang="en-US" sz="1526" dirty="0"/>
          </a:p>
        </p:txBody>
      </p:sp>
      <p:sp>
        <p:nvSpPr>
          <p:cNvPr id="8" name="Text 5"/>
          <p:cNvSpPr/>
          <p:nvPr/>
        </p:nvSpPr>
        <p:spPr>
          <a:xfrm>
            <a:off x="3021568" y="3449598"/>
            <a:ext cx="8897303" cy="620078"/>
          </a:xfrm>
          <a:prstGeom prst="rect">
            <a:avLst/>
          </a:prstGeom>
          <a:noFill/>
          <a:ln/>
        </p:spPr>
        <p:txBody>
          <a:bodyPr wrap="square" rtlCol="0" anchor="t"/>
          <a:lstStyle/>
          <a:p>
            <a:pPr marL="342900" indent="-342900" algn="l">
              <a:lnSpc>
                <a:spcPts val="2442"/>
              </a:lnSpc>
              <a:buSzPct val="100000"/>
              <a:buChar char="•"/>
            </a:pPr>
            <a:r>
              <a:rPr lang="en-US" sz="1526" dirty="0">
                <a:solidFill>
                  <a:srgbClr val="403C4E"/>
                </a:solidFill>
                <a:latin typeface="Open Sans" pitchFamily="34" charset="0"/>
                <a:ea typeface="Open Sans" pitchFamily="34" charset="-122"/>
                <a:cs typeface="Open Sans" pitchFamily="34" charset="-120"/>
              </a:rPr>
              <a:t>Providing real-time fare predictions to travelers, empowering them to make informed booking decisions.</a:t>
            </a:r>
            <a:endParaRPr lang="en-US" sz="1526" dirty="0"/>
          </a:p>
        </p:txBody>
      </p:sp>
      <p:sp>
        <p:nvSpPr>
          <p:cNvPr id="9" name="Text 6"/>
          <p:cNvSpPr/>
          <p:nvPr/>
        </p:nvSpPr>
        <p:spPr>
          <a:xfrm>
            <a:off x="3021568" y="4147185"/>
            <a:ext cx="8897303" cy="620078"/>
          </a:xfrm>
          <a:prstGeom prst="rect">
            <a:avLst/>
          </a:prstGeom>
          <a:noFill/>
          <a:ln/>
        </p:spPr>
        <p:txBody>
          <a:bodyPr wrap="square" rtlCol="0" anchor="t"/>
          <a:lstStyle/>
          <a:p>
            <a:pPr marL="342900" indent="-342900" algn="l">
              <a:lnSpc>
                <a:spcPts val="2442"/>
              </a:lnSpc>
              <a:buSzPct val="100000"/>
              <a:buChar char="•"/>
            </a:pPr>
            <a:r>
              <a:rPr lang="en-US" sz="1526" dirty="0">
                <a:solidFill>
                  <a:srgbClr val="403C4E"/>
                </a:solidFill>
                <a:latin typeface="Open Sans" pitchFamily="34" charset="0"/>
                <a:ea typeface="Open Sans" pitchFamily="34" charset="-122"/>
                <a:cs typeface="Open Sans" pitchFamily="34" charset="-120"/>
              </a:rPr>
              <a:t>Incorporating features such as price alerts, fare trend analysis, and optimal booking recommendations to enhance the user experience.</a:t>
            </a:r>
            <a:endParaRPr lang="en-US" sz="1526" dirty="0"/>
          </a:p>
        </p:txBody>
      </p:sp>
      <p:sp>
        <p:nvSpPr>
          <p:cNvPr id="10" name="Text 7"/>
          <p:cNvSpPr/>
          <p:nvPr/>
        </p:nvSpPr>
        <p:spPr>
          <a:xfrm>
            <a:off x="3021568" y="4844772"/>
            <a:ext cx="8897303" cy="310039"/>
          </a:xfrm>
          <a:prstGeom prst="rect">
            <a:avLst/>
          </a:prstGeom>
          <a:noFill/>
          <a:ln/>
        </p:spPr>
        <p:txBody>
          <a:bodyPr wrap="none" rtlCol="0" anchor="t"/>
          <a:lstStyle/>
          <a:p>
            <a:pPr marL="342900" indent="-342900" algn="l">
              <a:lnSpc>
                <a:spcPts val="2442"/>
              </a:lnSpc>
              <a:buSzPct val="100000"/>
              <a:buChar char="•"/>
            </a:pPr>
            <a:r>
              <a:rPr lang="en-US" sz="1526" dirty="0">
                <a:solidFill>
                  <a:srgbClr val="403C4E"/>
                </a:solidFill>
                <a:latin typeface="Open Sans" pitchFamily="34" charset="0"/>
                <a:ea typeface="Open Sans" pitchFamily="34" charset="-122"/>
                <a:cs typeface="Open Sans" pitchFamily="34" charset="-120"/>
              </a:rPr>
              <a:t>Concentrating on both domestic and international flights across various airlines and routes.</a:t>
            </a:r>
            <a:endParaRPr lang="en-US" sz="1526" dirty="0"/>
          </a:p>
        </p:txBody>
      </p:sp>
      <p:sp>
        <p:nvSpPr>
          <p:cNvPr id="11" name="Text 8"/>
          <p:cNvSpPr/>
          <p:nvPr/>
        </p:nvSpPr>
        <p:spPr>
          <a:xfrm>
            <a:off x="3021568" y="5232321"/>
            <a:ext cx="8897303" cy="620078"/>
          </a:xfrm>
          <a:prstGeom prst="rect">
            <a:avLst/>
          </a:prstGeom>
          <a:noFill/>
          <a:ln/>
        </p:spPr>
        <p:txBody>
          <a:bodyPr wrap="square" rtlCol="0" anchor="t"/>
          <a:lstStyle/>
          <a:p>
            <a:pPr marL="342900" indent="-342900" algn="l">
              <a:lnSpc>
                <a:spcPts val="2442"/>
              </a:lnSpc>
              <a:buSzPct val="100000"/>
              <a:buChar char="•"/>
            </a:pPr>
            <a:r>
              <a:rPr lang="en-US" sz="1526" dirty="0">
                <a:solidFill>
                  <a:srgbClr val="403C4E"/>
                </a:solidFill>
                <a:latin typeface="Open Sans" pitchFamily="34" charset="0"/>
                <a:ea typeface="Open Sans" pitchFamily="34" charset="-122"/>
                <a:cs typeface="Open Sans" pitchFamily="34" charset="-120"/>
              </a:rPr>
              <a:t>Considering factors that influence fare fluctuations, including demand, seasonality, and route popularity.</a:t>
            </a:r>
            <a:endParaRPr lang="en-US" sz="1526" dirty="0"/>
          </a:p>
        </p:txBody>
      </p:sp>
      <p:sp>
        <p:nvSpPr>
          <p:cNvPr id="12" name="Text 9"/>
          <p:cNvSpPr/>
          <p:nvPr/>
        </p:nvSpPr>
        <p:spPr>
          <a:xfrm>
            <a:off x="3021568" y="5929908"/>
            <a:ext cx="8897303" cy="620078"/>
          </a:xfrm>
          <a:prstGeom prst="rect">
            <a:avLst/>
          </a:prstGeom>
          <a:noFill/>
          <a:ln/>
        </p:spPr>
        <p:txBody>
          <a:bodyPr wrap="square" rtlCol="0" anchor="t"/>
          <a:lstStyle/>
          <a:p>
            <a:pPr marL="342900" indent="-342900" algn="l">
              <a:lnSpc>
                <a:spcPts val="2442"/>
              </a:lnSpc>
              <a:buSzPct val="100000"/>
              <a:buChar char="•"/>
            </a:pPr>
            <a:r>
              <a:rPr lang="en-US" sz="1526" dirty="0">
                <a:solidFill>
                  <a:srgbClr val="403C4E"/>
                </a:solidFill>
                <a:latin typeface="Open Sans" pitchFamily="34" charset="0"/>
                <a:ea typeface="Open Sans" pitchFamily="34" charset="-122"/>
                <a:cs typeface="Open Sans" pitchFamily="34" charset="-120"/>
              </a:rPr>
              <a:t>Collaborating with airlines, travel agencies, and online booking platforms to optimize pricing strategies and maximize benefits for all stakeholders.</a:t>
            </a:r>
            <a:endParaRPr lang="en-US" sz="1526" dirty="0"/>
          </a:p>
        </p:txBody>
      </p:sp>
      <p:sp>
        <p:nvSpPr>
          <p:cNvPr id="13" name="Text 10"/>
          <p:cNvSpPr/>
          <p:nvPr/>
        </p:nvSpPr>
        <p:spPr>
          <a:xfrm>
            <a:off x="2711529" y="6767989"/>
            <a:ext cx="9207341" cy="930116"/>
          </a:xfrm>
          <a:prstGeom prst="rect">
            <a:avLst/>
          </a:prstGeom>
          <a:noFill/>
          <a:ln/>
        </p:spPr>
        <p:txBody>
          <a:bodyPr wrap="square" rtlCol="0" anchor="t"/>
          <a:lstStyle/>
          <a:p>
            <a:pPr marL="0" indent="0">
              <a:lnSpc>
                <a:spcPts val="2442"/>
              </a:lnSpc>
              <a:buNone/>
            </a:pPr>
            <a:r>
              <a:rPr lang="en-US" sz="1526" dirty="0">
                <a:solidFill>
                  <a:srgbClr val="403C4E"/>
                </a:solidFill>
                <a:latin typeface="Open Sans" pitchFamily="34" charset="0"/>
                <a:ea typeface="Open Sans" pitchFamily="34" charset="-122"/>
                <a:cs typeface="Open Sans" pitchFamily="34" charset="-120"/>
              </a:rPr>
              <a:t>By achieving these objectives, the project aims to revolutionize the way travelers plan and book their flights, while also providing valuable insights to airlines and other industry players to optimize their pricing and revenue management strategies.</a:t>
            </a:r>
            <a:endParaRPr lang="en-US" sz="1526"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92A6BE-9641-F920-25B5-D25999D1DD94}"/>
              </a:ext>
            </a:extLst>
          </p:cNvPr>
          <p:cNvPicPr>
            <a:picLocks noChangeAspect="1"/>
          </p:cNvPicPr>
          <p:nvPr/>
        </p:nvPicPr>
        <p:blipFill rotWithShape="1">
          <a:blip r:embed="rId2"/>
          <a:srcRect l="8041" t="39038" r="37371" b="11478"/>
          <a:stretch/>
        </p:blipFill>
        <p:spPr>
          <a:xfrm>
            <a:off x="92597" y="52086"/>
            <a:ext cx="14537803" cy="8177514"/>
          </a:xfrm>
          <a:prstGeom prst="rect">
            <a:avLst/>
          </a:prstGeom>
        </p:spPr>
      </p:pic>
    </p:spTree>
    <p:extLst>
      <p:ext uri="{BB962C8B-B14F-4D97-AF65-F5344CB8AC3E}">
        <p14:creationId xmlns:p14="http://schemas.microsoft.com/office/powerpoint/2010/main" val="2699746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1321237"/>
            <a:ext cx="5554980"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METHODOLOGY</a:t>
            </a:r>
            <a:endParaRPr lang="en-US" sz="4374" dirty="0"/>
          </a:p>
        </p:txBody>
      </p:sp>
      <p:sp>
        <p:nvSpPr>
          <p:cNvPr id="6" name="Shape 2"/>
          <p:cNvSpPr/>
          <p:nvPr/>
        </p:nvSpPr>
        <p:spPr>
          <a:xfrm>
            <a:off x="4801910" y="2348865"/>
            <a:ext cx="44410" cy="4559498"/>
          </a:xfrm>
          <a:prstGeom prst="roundRect">
            <a:avLst>
              <a:gd name="adj" fmla="val 225151"/>
            </a:avLst>
          </a:prstGeom>
          <a:solidFill>
            <a:srgbClr val="E5BEB2"/>
          </a:solidFill>
          <a:ln/>
        </p:spPr>
        <p:txBody>
          <a:bodyPr/>
          <a:lstStyle/>
          <a:p>
            <a:endParaRPr lang="en-IN"/>
          </a:p>
        </p:txBody>
      </p:sp>
      <p:sp>
        <p:nvSpPr>
          <p:cNvPr id="7" name="Shape 3"/>
          <p:cNvSpPr/>
          <p:nvPr/>
        </p:nvSpPr>
        <p:spPr>
          <a:xfrm>
            <a:off x="5074027" y="2750165"/>
            <a:ext cx="777597" cy="44410"/>
          </a:xfrm>
          <a:prstGeom prst="roundRect">
            <a:avLst>
              <a:gd name="adj" fmla="val 225151"/>
            </a:avLst>
          </a:prstGeom>
          <a:solidFill>
            <a:srgbClr val="E5BEB2"/>
          </a:solidFill>
          <a:ln/>
        </p:spPr>
        <p:txBody>
          <a:bodyPr/>
          <a:lstStyle/>
          <a:p>
            <a:endParaRPr lang="en-IN"/>
          </a:p>
        </p:txBody>
      </p:sp>
      <p:sp>
        <p:nvSpPr>
          <p:cNvPr id="8" name="Shape 4"/>
          <p:cNvSpPr/>
          <p:nvPr/>
        </p:nvSpPr>
        <p:spPr>
          <a:xfrm>
            <a:off x="4574084" y="2522458"/>
            <a:ext cx="499943" cy="499943"/>
          </a:xfrm>
          <a:prstGeom prst="roundRect">
            <a:avLst>
              <a:gd name="adj" fmla="val 20000"/>
            </a:avLst>
          </a:prstGeom>
          <a:solidFill>
            <a:srgbClr val="FFD8CC"/>
          </a:solidFill>
          <a:ln w="7620">
            <a:solidFill>
              <a:srgbClr val="E5BEB2"/>
            </a:solidFill>
            <a:prstDash val="solid"/>
          </a:ln>
        </p:spPr>
        <p:txBody>
          <a:bodyPr/>
          <a:lstStyle/>
          <a:p>
            <a:endParaRPr lang="en-IN"/>
          </a:p>
        </p:txBody>
      </p:sp>
      <p:sp>
        <p:nvSpPr>
          <p:cNvPr id="9" name="Text 5"/>
          <p:cNvSpPr/>
          <p:nvPr/>
        </p:nvSpPr>
        <p:spPr>
          <a:xfrm>
            <a:off x="4747677" y="2564130"/>
            <a:ext cx="152638" cy="416481"/>
          </a:xfrm>
          <a:prstGeom prst="rect">
            <a:avLst/>
          </a:prstGeom>
          <a:noFill/>
          <a:ln/>
        </p:spPr>
        <p:txBody>
          <a:bodyPr wrap="none" rtlCol="0" anchor="t"/>
          <a:lstStyle/>
          <a:p>
            <a:pPr marL="0" indent="0" algn="ctr">
              <a:lnSpc>
                <a:spcPts val="3281"/>
              </a:lnSpc>
              <a:buNone/>
            </a:pPr>
            <a:r>
              <a:rPr lang="en-US" sz="2624" b="1" dirty="0">
                <a:solidFill>
                  <a:srgbClr val="403C4E"/>
                </a:solidFill>
                <a:latin typeface="Merriweather" pitchFamily="34" charset="0"/>
                <a:ea typeface="Merriweather" pitchFamily="34" charset="-122"/>
                <a:cs typeface="Merriweather" pitchFamily="34" charset="-120"/>
              </a:rPr>
              <a:t>1</a:t>
            </a:r>
            <a:endParaRPr lang="en-US" sz="2624" dirty="0"/>
          </a:p>
        </p:txBody>
      </p:sp>
      <p:sp>
        <p:nvSpPr>
          <p:cNvPr id="10" name="Text 6"/>
          <p:cNvSpPr/>
          <p:nvPr/>
        </p:nvSpPr>
        <p:spPr>
          <a:xfrm>
            <a:off x="6046113" y="2571036"/>
            <a:ext cx="2777490" cy="347186"/>
          </a:xfrm>
          <a:prstGeom prst="rect">
            <a:avLst/>
          </a:prstGeom>
          <a:noFill/>
          <a:ln/>
        </p:spPr>
        <p:txBody>
          <a:bodyPr wrap="non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Data Collection</a:t>
            </a:r>
            <a:endParaRPr lang="en-US" sz="2187" dirty="0"/>
          </a:p>
        </p:txBody>
      </p:sp>
      <p:sp>
        <p:nvSpPr>
          <p:cNvPr id="11" name="Text 7"/>
          <p:cNvSpPr/>
          <p:nvPr/>
        </p:nvSpPr>
        <p:spPr>
          <a:xfrm>
            <a:off x="6046113" y="3051453"/>
            <a:ext cx="7751088" cy="1421606"/>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Gather historical flight fare data from reliable sources such as airline databases, online travel agencies, and public datasets. Collect relevant features including departure and arrival destinations, travel dates, airline, booking class, and fare prices.</a:t>
            </a:r>
            <a:endParaRPr lang="en-US" sz="1750" dirty="0"/>
          </a:p>
        </p:txBody>
      </p:sp>
      <p:sp>
        <p:nvSpPr>
          <p:cNvPr id="12" name="Shape 8"/>
          <p:cNvSpPr/>
          <p:nvPr/>
        </p:nvSpPr>
        <p:spPr>
          <a:xfrm>
            <a:off x="5074027" y="5318700"/>
            <a:ext cx="777597" cy="44410"/>
          </a:xfrm>
          <a:prstGeom prst="roundRect">
            <a:avLst>
              <a:gd name="adj" fmla="val 225151"/>
            </a:avLst>
          </a:prstGeom>
          <a:solidFill>
            <a:srgbClr val="E5BEB2"/>
          </a:solidFill>
          <a:ln/>
        </p:spPr>
        <p:txBody>
          <a:bodyPr/>
          <a:lstStyle/>
          <a:p>
            <a:endParaRPr lang="en-IN"/>
          </a:p>
        </p:txBody>
      </p:sp>
      <p:sp>
        <p:nvSpPr>
          <p:cNvPr id="13" name="Shape 9"/>
          <p:cNvSpPr/>
          <p:nvPr/>
        </p:nvSpPr>
        <p:spPr>
          <a:xfrm>
            <a:off x="4574084" y="5090993"/>
            <a:ext cx="499943" cy="499943"/>
          </a:xfrm>
          <a:prstGeom prst="roundRect">
            <a:avLst>
              <a:gd name="adj" fmla="val 20000"/>
            </a:avLst>
          </a:prstGeom>
          <a:solidFill>
            <a:srgbClr val="FFD8CC"/>
          </a:solidFill>
          <a:ln w="7620">
            <a:solidFill>
              <a:srgbClr val="E5BEB2"/>
            </a:solidFill>
            <a:prstDash val="solid"/>
          </a:ln>
        </p:spPr>
        <p:txBody>
          <a:bodyPr/>
          <a:lstStyle/>
          <a:p>
            <a:endParaRPr lang="en-IN"/>
          </a:p>
        </p:txBody>
      </p:sp>
      <p:sp>
        <p:nvSpPr>
          <p:cNvPr id="14" name="Text 10"/>
          <p:cNvSpPr/>
          <p:nvPr/>
        </p:nvSpPr>
        <p:spPr>
          <a:xfrm>
            <a:off x="4723150" y="5132665"/>
            <a:ext cx="201692" cy="416481"/>
          </a:xfrm>
          <a:prstGeom prst="rect">
            <a:avLst/>
          </a:prstGeom>
          <a:noFill/>
          <a:ln/>
        </p:spPr>
        <p:txBody>
          <a:bodyPr wrap="none" rtlCol="0" anchor="t"/>
          <a:lstStyle/>
          <a:p>
            <a:pPr marL="0" indent="0" algn="ctr">
              <a:lnSpc>
                <a:spcPts val="3281"/>
              </a:lnSpc>
              <a:buNone/>
            </a:pPr>
            <a:r>
              <a:rPr lang="en-US" sz="2624" b="1" dirty="0">
                <a:solidFill>
                  <a:srgbClr val="403C4E"/>
                </a:solidFill>
                <a:latin typeface="Merriweather" pitchFamily="34" charset="0"/>
                <a:ea typeface="Merriweather" pitchFamily="34" charset="-122"/>
                <a:cs typeface="Merriweather" pitchFamily="34" charset="-120"/>
              </a:rPr>
              <a:t>2</a:t>
            </a:r>
            <a:endParaRPr lang="en-US" sz="2624" dirty="0"/>
          </a:p>
        </p:txBody>
      </p:sp>
      <p:sp>
        <p:nvSpPr>
          <p:cNvPr id="15" name="Text 11"/>
          <p:cNvSpPr/>
          <p:nvPr/>
        </p:nvSpPr>
        <p:spPr>
          <a:xfrm>
            <a:off x="6046113" y="5139571"/>
            <a:ext cx="2777490" cy="347186"/>
          </a:xfrm>
          <a:prstGeom prst="rect">
            <a:avLst/>
          </a:prstGeom>
          <a:noFill/>
          <a:ln/>
        </p:spPr>
        <p:txBody>
          <a:bodyPr wrap="non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Data Preprocessing</a:t>
            </a:r>
            <a:endParaRPr lang="en-US" sz="2187" dirty="0"/>
          </a:p>
        </p:txBody>
      </p:sp>
      <p:sp>
        <p:nvSpPr>
          <p:cNvPr id="16" name="Text 12"/>
          <p:cNvSpPr/>
          <p:nvPr/>
        </p:nvSpPr>
        <p:spPr>
          <a:xfrm>
            <a:off x="6046113" y="5619988"/>
            <a:ext cx="7751088" cy="1066205"/>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Cleanse the collected data by handling missing values, outliers, and inconsistencies. Normalize or scale numerical features to ensure uniformity in data distribution.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164</TotalTime>
  <Words>712</Words>
  <Application>Microsoft Office PowerPoint</Application>
  <PresentationFormat>Custom</PresentationFormat>
  <Paragraphs>80</Paragraphs>
  <Slides>14</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Merriweather</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Rahul kumar</cp:lastModifiedBy>
  <cp:revision>5</cp:revision>
  <dcterms:created xsi:type="dcterms:W3CDTF">2024-04-25T05:02:42Z</dcterms:created>
  <dcterms:modified xsi:type="dcterms:W3CDTF">2024-05-11T09:25:28Z</dcterms:modified>
</cp:coreProperties>
</file>